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5" r:id="rId17"/>
    <p:sldId id="273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8AB"/>
    <a:srgbClr val="D4E4FA"/>
    <a:srgbClr val="C8C8C8"/>
    <a:srgbClr val="FF3333"/>
    <a:srgbClr val="3B9101"/>
    <a:srgbClr val="41CE3A"/>
    <a:srgbClr val="E73A47"/>
    <a:srgbClr val="A50303"/>
    <a:srgbClr val="BDBDBD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0D36B-47C9-4F18-A630-D03EF5A1247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1C51E87-1503-4FA0-BB75-856467290DE7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b="1" dirty="0"/>
            <a:t>10K </a:t>
          </a:r>
          <a:r>
            <a:rPr lang="en-IN" b="0" dirty="0"/>
            <a:t>Respondents</a:t>
          </a:r>
        </a:p>
      </dgm:t>
    </dgm:pt>
    <dgm:pt modelId="{A3D6EAD2-51CB-4AD5-954D-B0B9E56DC54B}" type="parTrans" cxnId="{F8C38D53-3892-4529-AD16-08B077CF0115}">
      <dgm:prSet/>
      <dgm:spPr/>
      <dgm:t>
        <a:bodyPr/>
        <a:lstStyle/>
        <a:p>
          <a:endParaRPr lang="en-IN"/>
        </a:p>
      </dgm:t>
    </dgm:pt>
    <dgm:pt modelId="{0E41F9F5-4F4B-41AE-987C-8D7BD4E9E7A9}" type="sibTrans" cxnId="{F8C38D53-3892-4529-AD16-08B077CF0115}">
      <dgm:prSet/>
      <dgm:spPr/>
      <dgm:t>
        <a:bodyPr/>
        <a:lstStyle/>
        <a:p>
          <a:endParaRPr lang="en-IN"/>
        </a:p>
      </dgm:t>
    </dgm:pt>
    <dgm:pt modelId="{C9C3E937-023D-48FE-8A4C-414857674425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b="1" dirty="0"/>
            <a:t>4.4K </a:t>
          </a:r>
          <a:r>
            <a:rPr lang="en-IN" b="0" dirty="0"/>
            <a:t>Respondents Heard about Codex </a:t>
          </a:r>
        </a:p>
      </dgm:t>
    </dgm:pt>
    <dgm:pt modelId="{A31CF9A1-7651-4407-9FBC-320D6580573D}" type="parTrans" cxnId="{A41DE327-B521-48BC-AD5A-D41B82C37324}">
      <dgm:prSet/>
      <dgm:spPr/>
      <dgm:t>
        <a:bodyPr/>
        <a:lstStyle/>
        <a:p>
          <a:endParaRPr lang="en-IN"/>
        </a:p>
      </dgm:t>
    </dgm:pt>
    <dgm:pt modelId="{CFBC28B5-0FAB-4FDE-B92C-B2BB640BA73A}" type="sibTrans" cxnId="{A41DE327-B521-48BC-AD5A-D41B82C37324}">
      <dgm:prSet/>
      <dgm:spPr/>
      <dgm:t>
        <a:bodyPr/>
        <a:lstStyle/>
        <a:p>
          <a:endParaRPr lang="en-IN"/>
        </a:p>
      </dgm:t>
    </dgm:pt>
    <dgm:pt modelId="{88A0CCEB-B866-4C28-A38E-55D1F9A50A5B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IN" b="1" dirty="0"/>
            <a:t>2K </a:t>
          </a:r>
          <a:r>
            <a:rPr lang="en-IN" b="0" dirty="0"/>
            <a:t>Respondents Tried the drink </a:t>
          </a:r>
        </a:p>
      </dgm:t>
    </dgm:pt>
    <dgm:pt modelId="{81AF95B4-5C37-499E-BE2B-EB48686FF656}" type="parTrans" cxnId="{92A87513-3916-42DA-9FD4-167E44E6C76A}">
      <dgm:prSet/>
      <dgm:spPr/>
      <dgm:t>
        <a:bodyPr/>
        <a:lstStyle/>
        <a:p>
          <a:endParaRPr lang="en-IN"/>
        </a:p>
      </dgm:t>
    </dgm:pt>
    <dgm:pt modelId="{741BE683-74E8-4F3D-AFB3-216F14FC5E33}" type="sibTrans" cxnId="{92A87513-3916-42DA-9FD4-167E44E6C76A}">
      <dgm:prSet/>
      <dgm:spPr/>
      <dgm:t>
        <a:bodyPr/>
        <a:lstStyle/>
        <a:p>
          <a:endParaRPr lang="en-IN"/>
        </a:p>
      </dgm:t>
    </dgm:pt>
    <dgm:pt modelId="{DB259514-0A3D-4AF3-A621-33F3F7088F4A}" type="pres">
      <dgm:prSet presAssocID="{5740D36B-47C9-4F18-A630-D03EF5A1247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3045549-2D9C-459D-BBCD-7C60E049C85A}" type="pres">
      <dgm:prSet presAssocID="{88A0CCEB-B866-4C28-A38E-55D1F9A50A5B}" presName="Accent3" presStyleCnt="0"/>
      <dgm:spPr/>
    </dgm:pt>
    <dgm:pt modelId="{901C1CF9-2F4A-460E-B5E3-CB99377ABAA5}" type="pres">
      <dgm:prSet presAssocID="{88A0CCEB-B866-4C28-A38E-55D1F9A50A5B}" presName="Accent" presStyleLbl="node1" presStyleIdx="0" presStyleCnt="3"/>
      <dgm:spPr/>
    </dgm:pt>
    <dgm:pt modelId="{FF4E27EE-CF70-493F-9B7F-307AAF01A9EA}" type="pres">
      <dgm:prSet presAssocID="{88A0CCEB-B866-4C28-A38E-55D1F9A50A5B}" presName="ParentBackground3" presStyleCnt="0"/>
      <dgm:spPr/>
    </dgm:pt>
    <dgm:pt modelId="{7224EA1C-CAA3-48D0-BBB6-BD15AE2DB457}" type="pres">
      <dgm:prSet presAssocID="{88A0CCEB-B866-4C28-A38E-55D1F9A50A5B}" presName="ParentBackground" presStyleLbl="fgAcc1" presStyleIdx="0" presStyleCnt="3"/>
      <dgm:spPr/>
    </dgm:pt>
    <dgm:pt modelId="{4FCA9553-3938-473D-BDB4-0C66ADB19ABC}" type="pres">
      <dgm:prSet presAssocID="{88A0CCEB-B866-4C28-A38E-55D1F9A50A5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F66C0B0-03C5-4D75-B978-B58B0106961E}" type="pres">
      <dgm:prSet presAssocID="{C9C3E937-023D-48FE-8A4C-414857674425}" presName="Accent2" presStyleCnt="0"/>
      <dgm:spPr/>
    </dgm:pt>
    <dgm:pt modelId="{F02D3BE4-C33F-4858-8C19-FD07D677FA25}" type="pres">
      <dgm:prSet presAssocID="{C9C3E937-023D-48FE-8A4C-414857674425}" presName="Accent" presStyleLbl="node1" presStyleIdx="1" presStyleCnt="3"/>
      <dgm:spPr/>
    </dgm:pt>
    <dgm:pt modelId="{C9A111E8-FE6D-4BAC-8ACB-699BE6741F54}" type="pres">
      <dgm:prSet presAssocID="{C9C3E937-023D-48FE-8A4C-414857674425}" presName="ParentBackground2" presStyleCnt="0"/>
      <dgm:spPr/>
    </dgm:pt>
    <dgm:pt modelId="{AD01ABCF-8E1D-4888-A2DA-EB01A5554E47}" type="pres">
      <dgm:prSet presAssocID="{C9C3E937-023D-48FE-8A4C-414857674425}" presName="ParentBackground" presStyleLbl="fgAcc1" presStyleIdx="1" presStyleCnt="3"/>
      <dgm:spPr/>
    </dgm:pt>
    <dgm:pt modelId="{650FF760-CE66-49CA-8B14-A08D1EA1EF69}" type="pres">
      <dgm:prSet presAssocID="{C9C3E937-023D-48FE-8A4C-414857674425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3E2461-D22D-4BC1-9F0C-200777DDBD78}" type="pres">
      <dgm:prSet presAssocID="{71C51E87-1503-4FA0-BB75-856467290DE7}" presName="Accent1" presStyleCnt="0"/>
      <dgm:spPr/>
    </dgm:pt>
    <dgm:pt modelId="{488A535D-752C-4517-B053-079D573A6FD0}" type="pres">
      <dgm:prSet presAssocID="{71C51E87-1503-4FA0-BB75-856467290DE7}" presName="Accent" presStyleLbl="node1" presStyleIdx="2" presStyleCnt="3"/>
      <dgm:spPr/>
    </dgm:pt>
    <dgm:pt modelId="{9476C9EF-F8E3-45A6-9C2A-DB28CC0000F2}" type="pres">
      <dgm:prSet presAssocID="{71C51E87-1503-4FA0-BB75-856467290DE7}" presName="ParentBackground1" presStyleCnt="0"/>
      <dgm:spPr/>
    </dgm:pt>
    <dgm:pt modelId="{1C0A5407-E1A6-4AD1-A105-19E42C719D8F}" type="pres">
      <dgm:prSet presAssocID="{71C51E87-1503-4FA0-BB75-856467290DE7}" presName="ParentBackground" presStyleLbl="fgAcc1" presStyleIdx="2" presStyleCnt="3"/>
      <dgm:spPr/>
    </dgm:pt>
    <dgm:pt modelId="{E097B8AD-A0A6-4FFE-A124-50BAFBC87115}" type="pres">
      <dgm:prSet presAssocID="{71C51E87-1503-4FA0-BB75-856467290DE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B5C39300-A9AC-4B8E-A827-4A199EE5DF18}" type="presOf" srcId="{71C51E87-1503-4FA0-BB75-856467290DE7}" destId="{E097B8AD-A0A6-4FFE-A124-50BAFBC87115}" srcOrd="1" destOrd="0" presId="urn:microsoft.com/office/officeart/2011/layout/CircleProcess"/>
    <dgm:cxn modelId="{8340A805-7772-46E3-BD87-594A4C8E3C07}" type="presOf" srcId="{88A0CCEB-B866-4C28-A38E-55D1F9A50A5B}" destId="{4FCA9553-3938-473D-BDB4-0C66ADB19ABC}" srcOrd="1" destOrd="0" presId="urn:microsoft.com/office/officeart/2011/layout/CircleProcess"/>
    <dgm:cxn modelId="{92A87513-3916-42DA-9FD4-167E44E6C76A}" srcId="{5740D36B-47C9-4F18-A630-D03EF5A1247D}" destId="{88A0CCEB-B866-4C28-A38E-55D1F9A50A5B}" srcOrd="2" destOrd="0" parTransId="{81AF95B4-5C37-499E-BE2B-EB48686FF656}" sibTransId="{741BE683-74E8-4F3D-AFB3-216F14FC5E33}"/>
    <dgm:cxn modelId="{A41DE327-B521-48BC-AD5A-D41B82C37324}" srcId="{5740D36B-47C9-4F18-A630-D03EF5A1247D}" destId="{C9C3E937-023D-48FE-8A4C-414857674425}" srcOrd="1" destOrd="0" parTransId="{A31CF9A1-7651-4407-9FBC-320D6580573D}" sibTransId="{CFBC28B5-0FAB-4FDE-B92C-B2BB640BA73A}"/>
    <dgm:cxn modelId="{193A913B-A163-4D32-A942-E1E188293611}" type="presOf" srcId="{71C51E87-1503-4FA0-BB75-856467290DE7}" destId="{1C0A5407-E1A6-4AD1-A105-19E42C719D8F}" srcOrd="0" destOrd="0" presId="urn:microsoft.com/office/officeart/2011/layout/CircleProcess"/>
    <dgm:cxn modelId="{4CE84666-9401-4932-A9C8-9B575FBE47B9}" type="presOf" srcId="{C9C3E937-023D-48FE-8A4C-414857674425}" destId="{650FF760-CE66-49CA-8B14-A08D1EA1EF69}" srcOrd="1" destOrd="0" presId="urn:microsoft.com/office/officeart/2011/layout/CircleProcess"/>
    <dgm:cxn modelId="{F8C38D53-3892-4529-AD16-08B077CF0115}" srcId="{5740D36B-47C9-4F18-A630-D03EF5A1247D}" destId="{71C51E87-1503-4FA0-BB75-856467290DE7}" srcOrd="0" destOrd="0" parTransId="{A3D6EAD2-51CB-4AD5-954D-B0B9E56DC54B}" sibTransId="{0E41F9F5-4F4B-41AE-987C-8D7BD4E9E7A9}"/>
    <dgm:cxn modelId="{BE351894-338A-49A7-8945-9EA012E7B1F1}" type="presOf" srcId="{88A0CCEB-B866-4C28-A38E-55D1F9A50A5B}" destId="{7224EA1C-CAA3-48D0-BBB6-BD15AE2DB457}" srcOrd="0" destOrd="0" presId="urn:microsoft.com/office/officeart/2011/layout/CircleProcess"/>
    <dgm:cxn modelId="{855F29BE-F4C9-464D-B827-4FEB2858D70F}" type="presOf" srcId="{C9C3E937-023D-48FE-8A4C-414857674425}" destId="{AD01ABCF-8E1D-4888-A2DA-EB01A5554E47}" srcOrd="0" destOrd="0" presId="urn:microsoft.com/office/officeart/2011/layout/CircleProcess"/>
    <dgm:cxn modelId="{CE959DDD-5426-4F5F-BC9A-0A6761AAEFA0}" type="presOf" srcId="{5740D36B-47C9-4F18-A630-D03EF5A1247D}" destId="{DB259514-0A3D-4AF3-A621-33F3F7088F4A}" srcOrd="0" destOrd="0" presId="urn:microsoft.com/office/officeart/2011/layout/CircleProcess"/>
    <dgm:cxn modelId="{D45ECB21-B994-4A7F-9564-C3BFDD2AEB93}" type="presParOf" srcId="{DB259514-0A3D-4AF3-A621-33F3F7088F4A}" destId="{93045549-2D9C-459D-BBCD-7C60E049C85A}" srcOrd="0" destOrd="0" presId="urn:microsoft.com/office/officeart/2011/layout/CircleProcess"/>
    <dgm:cxn modelId="{253F89C3-BAD9-4505-9BB7-2F814466F608}" type="presParOf" srcId="{93045549-2D9C-459D-BBCD-7C60E049C85A}" destId="{901C1CF9-2F4A-460E-B5E3-CB99377ABAA5}" srcOrd="0" destOrd="0" presId="urn:microsoft.com/office/officeart/2011/layout/CircleProcess"/>
    <dgm:cxn modelId="{448562AA-3425-4982-9E7A-85766720CCF0}" type="presParOf" srcId="{DB259514-0A3D-4AF3-A621-33F3F7088F4A}" destId="{FF4E27EE-CF70-493F-9B7F-307AAF01A9EA}" srcOrd="1" destOrd="0" presId="urn:microsoft.com/office/officeart/2011/layout/CircleProcess"/>
    <dgm:cxn modelId="{DC62BE28-AB3C-473B-B87F-473E8DD7462B}" type="presParOf" srcId="{FF4E27EE-CF70-493F-9B7F-307AAF01A9EA}" destId="{7224EA1C-CAA3-48D0-BBB6-BD15AE2DB457}" srcOrd="0" destOrd="0" presId="urn:microsoft.com/office/officeart/2011/layout/CircleProcess"/>
    <dgm:cxn modelId="{C23202F8-8697-4B5D-9B12-B4F7FB926AE9}" type="presParOf" srcId="{DB259514-0A3D-4AF3-A621-33F3F7088F4A}" destId="{4FCA9553-3938-473D-BDB4-0C66ADB19ABC}" srcOrd="2" destOrd="0" presId="urn:microsoft.com/office/officeart/2011/layout/CircleProcess"/>
    <dgm:cxn modelId="{CF80FE37-BEF0-4AF1-A5F5-8CC714A17BCA}" type="presParOf" srcId="{DB259514-0A3D-4AF3-A621-33F3F7088F4A}" destId="{9F66C0B0-03C5-4D75-B978-B58B0106961E}" srcOrd="3" destOrd="0" presId="urn:microsoft.com/office/officeart/2011/layout/CircleProcess"/>
    <dgm:cxn modelId="{9B04F337-9A55-420B-8DDC-60C4150FB3AA}" type="presParOf" srcId="{9F66C0B0-03C5-4D75-B978-B58B0106961E}" destId="{F02D3BE4-C33F-4858-8C19-FD07D677FA25}" srcOrd="0" destOrd="0" presId="urn:microsoft.com/office/officeart/2011/layout/CircleProcess"/>
    <dgm:cxn modelId="{B4C814B7-DF16-440D-BE83-871C6A15C17E}" type="presParOf" srcId="{DB259514-0A3D-4AF3-A621-33F3F7088F4A}" destId="{C9A111E8-FE6D-4BAC-8ACB-699BE6741F54}" srcOrd="4" destOrd="0" presId="urn:microsoft.com/office/officeart/2011/layout/CircleProcess"/>
    <dgm:cxn modelId="{1A3C9351-663C-49CE-9106-C5898DC184B6}" type="presParOf" srcId="{C9A111E8-FE6D-4BAC-8ACB-699BE6741F54}" destId="{AD01ABCF-8E1D-4888-A2DA-EB01A5554E47}" srcOrd="0" destOrd="0" presId="urn:microsoft.com/office/officeart/2011/layout/CircleProcess"/>
    <dgm:cxn modelId="{4724460D-9FD3-44C9-80B7-EE37A142F439}" type="presParOf" srcId="{DB259514-0A3D-4AF3-A621-33F3F7088F4A}" destId="{650FF760-CE66-49CA-8B14-A08D1EA1EF69}" srcOrd="5" destOrd="0" presId="urn:microsoft.com/office/officeart/2011/layout/CircleProcess"/>
    <dgm:cxn modelId="{54270781-0AFE-4677-92EE-A5C32B9652D9}" type="presParOf" srcId="{DB259514-0A3D-4AF3-A621-33F3F7088F4A}" destId="{E03E2461-D22D-4BC1-9F0C-200777DDBD78}" srcOrd="6" destOrd="0" presId="urn:microsoft.com/office/officeart/2011/layout/CircleProcess"/>
    <dgm:cxn modelId="{3B96605D-3122-4AF1-9DC6-66B9B8B5C75B}" type="presParOf" srcId="{E03E2461-D22D-4BC1-9F0C-200777DDBD78}" destId="{488A535D-752C-4517-B053-079D573A6FD0}" srcOrd="0" destOrd="0" presId="urn:microsoft.com/office/officeart/2011/layout/CircleProcess"/>
    <dgm:cxn modelId="{96E552AA-271E-4A8D-8BD8-D6AB10928D92}" type="presParOf" srcId="{DB259514-0A3D-4AF3-A621-33F3F7088F4A}" destId="{9476C9EF-F8E3-45A6-9C2A-DB28CC0000F2}" srcOrd="7" destOrd="0" presId="urn:microsoft.com/office/officeart/2011/layout/CircleProcess"/>
    <dgm:cxn modelId="{48BB9DF1-8C35-42D9-B2CF-172ACC213C96}" type="presParOf" srcId="{9476C9EF-F8E3-45A6-9C2A-DB28CC0000F2}" destId="{1C0A5407-E1A6-4AD1-A105-19E42C719D8F}" srcOrd="0" destOrd="0" presId="urn:microsoft.com/office/officeart/2011/layout/CircleProcess"/>
    <dgm:cxn modelId="{713AA791-50B7-4092-800B-F9362702E0DB}" type="presParOf" srcId="{DB259514-0A3D-4AF3-A621-33F3F7088F4A}" destId="{E097B8AD-A0A6-4FFE-A124-50BAFBC87115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C1CF9-2F4A-460E-B5E3-CB99377ABAA5}">
      <dsp:nvSpPr>
        <dsp:cNvPr id="0" name=""/>
        <dsp:cNvSpPr/>
      </dsp:nvSpPr>
      <dsp:spPr>
        <a:xfrm>
          <a:off x="5345459" y="491119"/>
          <a:ext cx="1300964" cy="13012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4EA1C-CAA3-48D0-BBB6-BD15AE2DB457}">
      <dsp:nvSpPr>
        <dsp:cNvPr id="0" name=""/>
        <dsp:cNvSpPr/>
      </dsp:nvSpPr>
      <dsp:spPr>
        <a:xfrm>
          <a:off x="5388655" y="534500"/>
          <a:ext cx="1214571" cy="1214442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2K </a:t>
          </a:r>
          <a:r>
            <a:rPr lang="en-IN" sz="1200" b="0" kern="1200" dirty="0"/>
            <a:t>Respondents Tried the drink </a:t>
          </a:r>
        </a:p>
      </dsp:txBody>
      <dsp:txXfrm>
        <a:off x="5562286" y="708025"/>
        <a:ext cx="867309" cy="867393"/>
      </dsp:txXfrm>
    </dsp:sp>
    <dsp:sp modelId="{F02D3BE4-C33F-4858-8C19-FD07D677FA25}">
      <dsp:nvSpPr>
        <dsp:cNvPr id="0" name=""/>
        <dsp:cNvSpPr/>
      </dsp:nvSpPr>
      <dsp:spPr>
        <a:xfrm rot="2700000">
          <a:off x="4002442" y="492692"/>
          <a:ext cx="1297830" cy="129783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1ABCF-8E1D-4888-A2DA-EB01A5554E47}">
      <dsp:nvSpPr>
        <dsp:cNvPr id="0" name=""/>
        <dsp:cNvSpPr/>
      </dsp:nvSpPr>
      <dsp:spPr>
        <a:xfrm>
          <a:off x="4044071" y="534500"/>
          <a:ext cx="1214571" cy="1214442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4.4K </a:t>
          </a:r>
          <a:r>
            <a:rPr lang="en-IN" sz="1200" b="0" kern="1200" dirty="0"/>
            <a:t>Respondents Heard about Codex </a:t>
          </a:r>
        </a:p>
      </dsp:txBody>
      <dsp:txXfrm>
        <a:off x="4217703" y="708025"/>
        <a:ext cx="867309" cy="867393"/>
      </dsp:txXfrm>
    </dsp:sp>
    <dsp:sp modelId="{488A535D-752C-4517-B053-079D573A6FD0}">
      <dsp:nvSpPr>
        <dsp:cNvPr id="0" name=""/>
        <dsp:cNvSpPr/>
      </dsp:nvSpPr>
      <dsp:spPr>
        <a:xfrm rot="2700000">
          <a:off x="2657858" y="492692"/>
          <a:ext cx="1297830" cy="1297830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A5407-E1A6-4AD1-A105-19E42C719D8F}">
      <dsp:nvSpPr>
        <dsp:cNvPr id="0" name=""/>
        <dsp:cNvSpPr/>
      </dsp:nvSpPr>
      <dsp:spPr>
        <a:xfrm>
          <a:off x="2699488" y="534500"/>
          <a:ext cx="1214571" cy="1214442"/>
        </a:xfrm>
        <a:prstGeom prst="ellipse">
          <a:avLst/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10K </a:t>
          </a:r>
          <a:r>
            <a:rPr lang="en-IN" sz="1200" b="0" kern="1200" dirty="0"/>
            <a:t>Respondents</a:t>
          </a:r>
        </a:p>
      </dsp:txBody>
      <dsp:txXfrm>
        <a:off x="2873119" y="708025"/>
        <a:ext cx="867309" cy="867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2B0E4-B512-DCE1-8F9E-10141E98B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55936-3542-7EBF-AE43-CBC53382C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08D7C-3932-2808-96F2-D8AC91D1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68B86-DA59-6510-72E0-56005C740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FB99A-F6BF-A9BD-9773-304CA845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71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D77A-B1E5-3739-B67C-E94447AD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84B91-022C-2A21-E4FB-A308FC1582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50696-5ADF-9B26-A764-8CBB7B3E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A15F-6CEB-5720-705A-43E773A6E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2E5A9-DD47-AF8A-20B2-5AC9347E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3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875928-C403-5223-D021-3DDA1DB3C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C6EE7-2B0A-60D7-E304-A1BA2815B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8A4F8-3C84-6BDD-7592-E9E0C8B6D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6ADD7-45EC-91B3-338E-541378F5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A8C7-ECFF-3025-9CB4-8631C391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20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1AA0-FF58-C4D0-3FCE-3BCB8F64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BE11-C993-41F4-4197-3A410467E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4BB83-FBFA-6C34-5754-EC989CF8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2FAE0-DA5A-C992-A0FF-194E9ADB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23448-7140-11FA-845A-2BD29841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5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8046-895D-5D62-77A2-3D349E33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C76BC-E414-468F-11F2-10912D645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B8A5-7C49-812B-899E-B616C3F7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1E29-B5CA-F46F-0FFD-F33557281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CA639-E9D6-69CF-96B8-BD36B6CB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55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D0AA-9025-E594-FE75-0F043CE6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8B83D-BF62-7A6C-0989-9CCF5E24F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2E6B1-69F7-BC36-F78D-A943252A2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4BD54-E530-B4F2-FF78-8F0648BC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A5D5D-7658-A984-63F5-30A7F7ED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9E3B1-3B33-8DA6-6B5C-CF6BBE2C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54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D9CA-EE28-7B35-2FD5-CE20C387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29888-C48A-CFB5-D258-46EBD56C1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1E964-D290-72A2-4C11-735251ABB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24701-0E31-E946-472A-7B78911DF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EA4AC-EB97-0204-06E9-0EA9D5D36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C4FFC8-2C76-9C7C-314C-3ADD4F58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87892-E27A-1E47-E44D-298A7553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FD917-9406-21D9-9468-9BC38F15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53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3765-31AB-959E-2660-F38383E9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0A3DE-439D-21E6-4B94-F639FAD0E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59083-E9BA-1E3D-905B-64ED2E88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4A50A-3223-F921-8BED-CB96299C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81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83637-0C05-29A7-522F-A98E5780F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F1438D-2B9B-023C-1D3E-4A62F54F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4E810-4B17-B72E-0D01-86C193E1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38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134C-10D0-481C-C0EB-A171D591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0BC2-3DCE-27BE-0F27-56E8CCA4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7D575-D61C-2632-04D5-19DE88DDE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22288-746C-0395-D261-1C403EB1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1E40D-5587-1A2C-F2C1-529893A5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850BB-3ECA-5132-57A7-27EB85DB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36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021B-E4A4-8D70-0655-7F60ED8A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BAABF-B8FE-A4E4-8C86-B0EECAAE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1B61E-532C-DD74-6CCC-20919B98C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2D6D7-80E2-7503-3C26-B5F4A37C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D4925-919E-ED8D-BF34-006A8B5C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35811-A7ED-3119-0EEE-C2610334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98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EAD43-FC3A-FF1D-D6FF-9E7B42A8D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16DFC-C5E4-A65A-2D53-F442BCFE7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356F-5729-4C77-9A0E-82C38B45C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0BCD1-59EF-46BD-973B-1963EEA028B0}" type="datetimeFigureOut">
              <a:rPr lang="en-IN" smtClean="0"/>
              <a:t>12-07-2023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CD245-BE9C-9FB6-CA4E-B6A534117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1425B-66E0-6AE0-CC98-7E35FEB5B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1FC8-E627-4187-835B-1C3ECC680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3831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9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ECDAD8-7AE0-1FCF-13D3-06E3525B9E2C}"/>
              </a:ext>
            </a:extLst>
          </p:cNvPr>
          <p:cNvSpPr txBox="1"/>
          <p:nvPr/>
        </p:nvSpPr>
        <p:spPr>
          <a:xfrm>
            <a:off x="1185861" y="4319557"/>
            <a:ext cx="9820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Insights to the Marketing Team in Food &amp; Beverage Industry</a:t>
            </a:r>
            <a:endParaRPr lang="en-IN" sz="44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6AE072A0-DD50-EF2A-459E-0719154B6AD0}"/>
              </a:ext>
            </a:extLst>
          </p:cNvPr>
          <p:cNvSpPr/>
          <p:nvPr/>
        </p:nvSpPr>
        <p:spPr>
          <a:xfrm>
            <a:off x="0" y="3429000"/>
            <a:ext cx="12192000" cy="3429001"/>
          </a:xfrm>
          <a:prstGeom prst="frame">
            <a:avLst>
              <a:gd name="adj1" fmla="val 171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C9CB14B-C217-797F-AC27-E683F3F46723}"/>
              </a:ext>
            </a:extLst>
          </p:cNvPr>
          <p:cNvSpPr/>
          <p:nvPr/>
        </p:nvSpPr>
        <p:spPr>
          <a:xfrm>
            <a:off x="0" y="-30330"/>
            <a:ext cx="12192000" cy="3489660"/>
          </a:xfrm>
          <a:prstGeom prst="frame">
            <a:avLst>
              <a:gd name="adj1" fmla="val 1695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A0ABE4-8DB6-ECE0-52CA-051717BE1F1C}"/>
              </a:ext>
            </a:extLst>
          </p:cNvPr>
          <p:cNvSpPr/>
          <p:nvPr/>
        </p:nvSpPr>
        <p:spPr>
          <a:xfrm>
            <a:off x="70284" y="37057"/>
            <a:ext cx="12052586" cy="34222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5A5DD5-DA69-3AE8-68F1-9CC70012CF5F}"/>
              </a:ext>
            </a:extLst>
          </p:cNvPr>
          <p:cNvSpPr txBox="1"/>
          <p:nvPr/>
        </p:nvSpPr>
        <p:spPr>
          <a:xfrm>
            <a:off x="2372412" y="2343834"/>
            <a:ext cx="744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600" b="1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Codebasics</a:t>
            </a:r>
            <a:r>
              <a:rPr lang="en-IN" sz="36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Resume Project Challenge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BED649-D33F-B3D0-EBFA-85D8428D4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69" y="111774"/>
            <a:ext cx="2229857" cy="2157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FA053F-F091-562E-795D-70738803C16A}"/>
              </a:ext>
            </a:extLst>
          </p:cNvPr>
          <p:cNvSpPr txBox="1"/>
          <p:nvPr/>
        </p:nvSpPr>
        <p:spPr>
          <a:xfrm>
            <a:off x="10619295" y="6400800"/>
            <a:ext cx="168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Rohit Udageri</a:t>
            </a:r>
          </a:p>
        </p:txBody>
      </p:sp>
    </p:spTree>
    <p:extLst>
      <p:ext uri="{BB962C8B-B14F-4D97-AF65-F5344CB8AC3E}">
        <p14:creationId xmlns:p14="http://schemas.microsoft.com/office/powerpoint/2010/main" val="124698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BCD312-388E-6264-93C3-10794D28F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05A4070-C488-AE9D-A754-B8A6D4CBA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AD09DA-59E8-C58C-1C77-68C4F71A9C41}"/>
              </a:ext>
            </a:extLst>
          </p:cNvPr>
          <p:cNvSpPr/>
          <p:nvPr/>
        </p:nvSpPr>
        <p:spPr>
          <a:xfrm>
            <a:off x="3764124" y="214163"/>
            <a:ext cx="4663752" cy="47557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Which cities do we need to focus more on?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6C7B97-3BFE-6293-5180-CA5CB4274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7211" r="51285" b="15102"/>
          <a:stretch/>
        </p:blipFill>
        <p:spPr>
          <a:xfrm>
            <a:off x="121297" y="903899"/>
            <a:ext cx="5974703" cy="5327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E152D-7363-2B11-36A1-5CFF7DAEA7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6803" r="17216" b="21360"/>
          <a:stretch/>
        </p:blipFill>
        <p:spPr>
          <a:xfrm>
            <a:off x="7035955" y="1015289"/>
            <a:ext cx="3694922" cy="48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58D248-0C37-2224-D57A-83770D800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4BC7127-57EF-0F7F-C789-FB20CC3857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09DF1F-B2A1-0555-B815-8ABEDA350DA3}"/>
              </a:ext>
            </a:extLst>
          </p:cNvPr>
          <p:cNvSpPr/>
          <p:nvPr/>
        </p:nvSpPr>
        <p:spPr>
          <a:xfrm>
            <a:off x="756341" y="214162"/>
            <a:ext cx="4566452" cy="746891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Where do respondents prefer to purchase energy drinks?</a:t>
            </a:r>
            <a:r>
              <a:rPr lang="en-US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653818-2CCF-6546-035E-6C90A2F5142C}"/>
              </a:ext>
            </a:extLst>
          </p:cNvPr>
          <p:cNvSpPr/>
          <p:nvPr/>
        </p:nvSpPr>
        <p:spPr>
          <a:xfrm>
            <a:off x="6215406" y="214162"/>
            <a:ext cx="4566452" cy="746891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are the typical consumption situations for energy drinks among respondents?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251C72-F2A1-C417-A153-5B6EE611A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07" b="-1502"/>
          <a:stretch/>
        </p:blipFill>
        <p:spPr>
          <a:xfrm>
            <a:off x="238813" y="1390262"/>
            <a:ext cx="5549243" cy="40588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F938FC-9B45-C1AB-5139-70AB53928FA7}"/>
              </a:ext>
            </a:extLst>
          </p:cNvPr>
          <p:cNvCxnSpPr/>
          <p:nvPr/>
        </p:nvCxnSpPr>
        <p:spPr>
          <a:xfrm>
            <a:off x="6001732" y="65987"/>
            <a:ext cx="0" cy="6726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29DE42E-45BE-A3CD-7616-28389A275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0" t="9488"/>
          <a:stretch/>
        </p:blipFill>
        <p:spPr>
          <a:xfrm>
            <a:off x="6016326" y="1390262"/>
            <a:ext cx="5987139" cy="376023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DB523E-DFFF-B6BA-714B-EB3B223D8AD4}"/>
              </a:ext>
            </a:extLst>
          </p:cNvPr>
          <p:cNvSpPr/>
          <p:nvPr/>
        </p:nvSpPr>
        <p:spPr>
          <a:xfrm>
            <a:off x="569167" y="5909306"/>
            <a:ext cx="4940801" cy="6315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observe that </a:t>
            </a:r>
            <a:r>
              <a:rPr lang="en-US" b="1" dirty="0">
                <a:solidFill>
                  <a:schemeClr val="tx1"/>
                </a:solidFill>
              </a:rPr>
              <a:t>supermarkets</a:t>
            </a:r>
            <a:r>
              <a:rPr lang="en-US" dirty="0">
                <a:solidFill>
                  <a:schemeClr val="tx1"/>
                </a:solidFill>
              </a:rPr>
              <a:t> are highly preferred by respondents as a purchase location.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F3F728-6458-4FDB-9656-6B9696FBF215}"/>
              </a:ext>
            </a:extLst>
          </p:cNvPr>
          <p:cNvSpPr/>
          <p:nvPr/>
        </p:nvSpPr>
        <p:spPr>
          <a:xfrm>
            <a:off x="6519028" y="5579707"/>
            <a:ext cx="4659044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chart shows that around 45% of respondents consumption situation of energy drink is during </a:t>
            </a:r>
            <a:r>
              <a:rPr lang="en-US" b="1" dirty="0">
                <a:solidFill>
                  <a:schemeClr val="tx1"/>
                </a:solidFill>
              </a:rPr>
              <a:t>sports/exercise.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7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18FC7-6058-47FC-2F54-E9E19EB9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A44765F2-75C0-4111-3FFA-A4DE95EC0C7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953310-CE16-B0B4-28E8-A9F4C486B4CF}"/>
              </a:ext>
            </a:extLst>
          </p:cNvPr>
          <p:cNvSpPr/>
          <p:nvPr/>
        </p:nvSpPr>
        <p:spPr>
          <a:xfrm>
            <a:off x="494523" y="316798"/>
            <a:ext cx="10476546" cy="560279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factors influence respondents' purchase decisions, such as price range and limited edition packaging? 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59B92-4F9C-7EB8-9EC0-537A1B4ADE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18" t="13180" r="25907" b="9133"/>
          <a:stretch/>
        </p:blipFill>
        <p:spPr>
          <a:xfrm>
            <a:off x="4982165" y="1639855"/>
            <a:ext cx="2047278" cy="5127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60A96-3E65-97DE-E0F5-9A13C616A5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91" t="31090"/>
          <a:stretch/>
        </p:blipFill>
        <p:spPr>
          <a:xfrm>
            <a:off x="7209835" y="2164702"/>
            <a:ext cx="4891969" cy="2738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3AB0CA-39CD-E0E4-4F46-F888D51209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94" b="-1"/>
          <a:stretch/>
        </p:blipFill>
        <p:spPr>
          <a:xfrm>
            <a:off x="223935" y="1954762"/>
            <a:ext cx="4758230" cy="307443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7261D4-A0EA-7034-50DC-5936ED42E047}"/>
              </a:ext>
            </a:extLst>
          </p:cNvPr>
          <p:cNvSpPr/>
          <p:nvPr/>
        </p:nvSpPr>
        <p:spPr>
          <a:xfrm>
            <a:off x="344497" y="5428708"/>
            <a:ext cx="4383367" cy="812674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observe that price range between </a:t>
            </a:r>
            <a:r>
              <a:rPr lang="en-US" b="1" dirty="0">
                <a:solidFill>
                  <a:schemeClr val="tx1"/>
                </a:solidFill>
              </a:rPr>
              <a:t>50-99 </a:t>
            </a:r>
            <a:r>
              <a:rPr lang="en-US" dirty="0">
                <a:solidFill>
                  <a:schemeClr val="tx1"/>
                </a:solidFill>
              </a:rPr>
              <a:t>are highly preferred by respondents.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ECF5BA-05E9-0D25-C545-B5F7489BCC5E}"/>
              </a:ext>
            </a:extLst>
          </p:cNvPr>
          <p:cNvSpPr/>
          <p:nvPr/>
        </p:nvSpPr>
        <p:spPr>
          <a:xfrm>
            <a:off x="7209835" y="5428708"/>
            <a:ext cx="4659044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chart shows that 40% of respondents for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limited edition packaging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is No and also 39.5 % with Yes.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107343-9D4E-FD2B-7DBD-06A90647D205}"/>
              </a:ext>
            </a:extLst>
          </p:cNvPr>
          <p:cNvSpPr/>
          <p:nvPr/>
        </p:nvSpPr>
        <p:spPr>
          <a:xfrm>
            <a:off x="1922106" y="1481234"/>
            <a:ext cx="1390261" cy="317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Price</a:t>
            </a:r>
            <a:r>
              <a:rPr lang="en-IN" dirty="0"/>
              <a:t> 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Range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F8A7F4-67D5-399E-5D26-79D986BFF34B}"/>
              </a:ext>
            </a:extLst>
          </p:cNvPr>
          <p:cNvSpPr/>
          <p:nvPr/>
        </p:nvSpPr>
        <p:spPr>
          <a:xfrm>
            <a:off x="7621555" y="1431622"/>
            <a:ext cx="2648339" cy="31724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limited edition packaging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28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C827AD1D-2CCF-F783-CAF5-90EC89AA89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59AF6D-3BAC-EA96-4999-37FA609F1E99}"/>
              </a:ext>
            </a:extLst>
          </p:cNvPr>
          <p:cNvSpPr/>
          <p:nvPr/>
        </p:nvSpPr>
        <p:spPr>
          <a:xfrm>
            <a:off x="410547" y="298137"/>
            <a:ext cx="10476546" cy="560279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Which area of business should we focus more on our product development? (Branding/taste/availability) 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7B258-3395-6E0B-DE78-BA7464D8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84" y="965098"/>
            <a:ext cx="11140231" cy="5786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77987A-C22C-157D-DBD9-776E7FFD1C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83918" y="207943"/>
            <a:ext cx="911256" cy="9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3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C2AEF6-4E8E-1B91-8664-3580BFF6FC1A}"/>
              </a:ext>
            </a:extLst>
          </p:cNvPr>
          <p:cNvSpPr/>
          <p:nvPr/>
        </p:nvSpPr>
        <p:spPr>
          <a:xfrm>
            <a:off x="1800038" y="3132601"/>
            <a:ext cx="2220685" cy="403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1.Supply Chain 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25BA524-7FDE-1E7E-54DC-7C96E5833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1EA21-6800-0866-0D7F-F2A893187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83918" y="207943"/>
            <a:ext cx="911256" cy="9139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65C420-49FC-9444-9FE2-FC7C55E8C1C9}"/>
              </a:ext>
            </a:extLst>
          </p:cNvPr>
          <p:cNvSpPr/>
          <p:nvPr/>
        </p:nvSpPr>
        <p:spPr>
          <a:xfrm>
            <a:off x="4972527" y="207943"/>
            <a:ext cx="2246946" cy="47985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C896A-0265-86AB-8EB3-3AC31F70C3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29283" r="82060" b="40101"/>
          <a:stretch/>
        </p:blipFill>
        <p:spPr>
          <a:xfrm>
            <a:off x="512476" y="3900854"/>
            <a:ext cx="1177745" cy="1097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FD8D7-A89B-1330-A595-8656F15E7A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1" t="30372" r="41300" b="42251"/>
          <a:stretch/>
        </p:blipFill>
        <p:spPr>
          <a:xfrm>
            <a:off x="2511316" y="3900854"/>
            <a:ext cx="1083345" cy="10916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F84969-F494-B756-97D6-F1DAE85258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8" t="31732" r="3011" b="43127"/>
          <a:stretch/>
        </p:blipFill>
        <p:spPr>
          <a:xfrm>
            <a:off x="4169489" y="3934972"/>
            <a:ext cx="1083345" cy="10916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EB4AA-47C8-EFC4-AE27-97C721352C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t="47041" r="61978" b="43162"/>
          <a:stretch/>
        </p:blipFill>
        <p:spPr>
          <a:xfrm>
            <a:off x="1894504" y="4446694"/>
            <a:ext cx="447870" cy="278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E207C4-E6D6-F945-BB22-2080114FE2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2" t="47020" r="26395" b="43636"/>
          <a:stretch/>
        </p:blipFill>
        <p:spPr>
          <a:xfrm>
            <a:off x="3686671" y="4446694"/>
            <a:ext cx="384239" cy="276172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A70093-ED1C-EF56-B189-93F0AB30B907}"/>
              </a:ext>
            </a:extLst>
          </p:cNvPr>
          <p:cNvSpPr/>
          <p:nvPr/>
        </p:nvSpPr>
        <p:spPr>
          <a:xfrm>
            <a:off x="519210" y="5327780"/>
            <a:ext cx="4782342" cy="830424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Around 24% of respondents prevent trying our product due  </a:t>
            </a:r>
            <a:r>
              <a:rPr lang="en-US" b="1" dirty="0">
                <a:solidFill>
                  <a:schemeClr val="tx1"/>
                </a:solidFill>
              </a:rPr>
              <a:t>Non-availability of product locally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13E37D-7C12-8FBD-EC5D-8C94F79D490E}"/>
              </a:ext>
            </a:extLst>
          </p:cNvPr>
          <p:cNvSpPr/>
          <p:nvPr/>
        </p:nvSpPr>
        <p:spPr>
          <a:xfrm>
            <a:off x="5820762" y="776819"/>
            <a:ext cx="5131837" cy="2692100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7B1F1C-A062-1B8B-BEFD-60516A2E23B7}"/>
              </a:ext>
            </a:extLst>
          </p:cNvPr>
          <p:cNvSpPr/>
          <p:nvPr/>
        </p:nvSpPr>
        <p:spPr>
          <a:xfrm>
            <a:off x="6975375" y="920096"/>
            <a:ext cx="2822610" cy="403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2.Add Range of Flavours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66D2E38-C489-F5FE-2390-C44B2E87B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18" t="13180" r="25907" b="9133"/>
          <a:stretch/>
        </p:blipFill>
        <p:spPr>
          <a:xfrm>
            <a:off x="6001275" y="1323646"/>
            <a:ext cx="865184" cy="196438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AD8CB57-DDAE-57EB-4E2F-EB788932011B}"/>
              </a:ext>
            </a:extLst>
          </p:cNvPr>
          <p:cNvSpPr/>
          <p:nvPr/>
        </p:nvSpPr>
        <p:spPr>
          <a:xfrm>
            <a:off x="7090483" y="1452866"/>
            <a:ext cx="3647644" cy="182107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Try to add Indian flavours to energy drinks, like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>
                <a:solidFill>
                  <a:schemeClr val="tx1"/>
                </a:solidFill>
              </a:rPr>
              <a:t>Kokam</a:t>
            </a:r>
            <a:endParaRPr lang="en-I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 err="1">
                <a:solidFill>
                  <a:schemeClr val="tx1"/>
                </a:solidFill>
              </a:rPr>
              <a:t>Aanar</a:t>
            </a:r>
            <a:endParaRPr lang="en-IN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1"/>
                </a:solidFill>
              </a:rPr>
              <a:t>Guava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>
                <a:solidFill>
                  <a:schemeClr val="tx1"/>
                </a:solidFill>
              </a:rPr>
              <a:t>Aamras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BC5B0F-B5B3-AA21-BFD4-06CBF53A0599}"/>
              </a:ext>
            </a:extLst>
          </p:cNvPr>
          <p:cNvSpPr/>
          <p:nvPr/>
        </p:nvSpPr>
        <p:spPr>
          <a:xfrm>
            <a:off x="5807294" y="3757883"/>
            <a:ext cx="5158771" cy="2618932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D5928A-A9E9-D371-6E01-68A423021A24}"/>
              </a:ext>
            </a:extLst>
          </p:cNvPr>
          <p:cNvSpPr/>
          <p:nvPr/>
        </p:nvSpPr>
        <p:spPr>
          <a:xfrm>
            <a:off x="7090483" y="4115976"/>
            <a:ext cx="2734436" cy="4047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3.Target Audience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FF5AAAD-CD3F-5ABC-C4F2-F481BFBCA2C0}"/>
              </a:ext>
            </a:extLst>
          </p:cNvPr>
          <p:cNvSpPr/>
          <p:nvPr/>
        </p:nvSpPr>
        <p:spPr>
          <a:xfrm>
            <a:off x="7067967" y="4864155"/>
            <a:ext cx="3533697" cy="892493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IN" dirty="0">
                <a:solidFill>
                  <a:schemeClr val="tx1"/>
                </a:solidFill>
              </a:rPr>
              <a:t>People of age group 19-30</a:t>
            </a:r>
          </a:p>
          <a:p>
            <a:pPr marL="342900" indent="-342900">
              <a:buAutoNum type="arabicParenR"/>
            </a:pPr>
            <a:r>
              <a:rPr lang="en-IN" dirty="0">
                <a:solidFill>
                  <a:schemeClr val="tx1"/>
                </a:solidFill>
              </a:rPr>
              <a:t>Athlete, health freaks.</a:t>
            </a:r>
          </a:p>
          <a:p>
            <a:pPr marL="342900" indent="-342900">
              <a:buAutoNum type="arabicParenR"/>
            </a:pPr>
            <a:r>
              <a:rPr lang="en-IN" dirty="0">
                <a:solidFill>
                  <a:schemeClr val="tx1"/>
                </a:solidFill>
              </a:rPr>
              <a:t>Late night Hustlers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FA66CFE-436C-D3B5-A6CA-A76799DB86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65" t="12784" r="21592" b="11203"/>
          <a:stretch/>
        </p:blipFill>
        <p:spPr>
          <a:xfrm>
            <a:off x="5949337" y="4052195"/>
            <a:ext cx="989685" cy="196685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D5A7A2-60C5-B546-BEA8-9FB6BE965B71}"/>
              </a:ext>
            </a:extLst>
          </p:cNvPr>
          <p:cNvSpPr/>
          <p:nvPr/>
        </p:nvSpPr>
        <p:spPr>
          <a:xfrm>
            <a:off x="335901" y="1007706"/>
            <a:ext cx="4965651" cy="16615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Goal is :</a:t>
            </a:r>
          </a:p>
          <a:p>
            <a:pPr marL="342900" indent="-342900" algn="ctr">
              <a:buAutoNum type="arabicParenR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Increase Brand awareness</a:t>
            </a:r>
          </a:p>
          <a:p>
            <a:pPr marL="342900" indent="-342900" algn="ctr">
              <a:buAutoNum type="arabicParenR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reach large number of audience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63304-3390-3245-45C2-8385CD92BA66}"/>
              </a:ext>
            </a:extLst>
          </p:cNvPr>
          <p:cNvSpPr/>
          <p:nvPr/>
        </p:nvSpPr>
        <p:spPr>
          <a:xfrm>
            <a:off x="344463" y="3004458"/>
            <a:ext cx="5131837" cy="3372357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37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30" grpId="0" animBg="1"/>
      <p:bldP spid="31" grpId="0" animBg="1"/>
      <p:bldP spid="33" grpId="0" animBg="1"/>
      <p:bldP spid="35" grpId="0" animBg="1"/>
      <p:bldP spid="36" grpId="0" animBg="1"/>
      <p:bldP spid="37" grpId="0" animBg="1"/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11A33808-154D-96A5-A84E-DA463B31B2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A68AA-F033-3C6E-C3A5-1C505EA22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83918" y="207943"/>
            <a:ext cx="911256" cy="91392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FA3557-C4B8-5A3F-FFBB-B16CCA109FA8}"/>
              </a:ext>
            </a:extLst>
          </p:cNvPr>
          <p:cNvSpPr/>
          <p:nvPr/>
        </p:nvSpPr>
        <p:spPr>
          <a:xfrm>
            <a:off x="983184" y="926264"/>
            <a:ext cx="3670044" cy="47985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0" dirty="0">
                <a:solidFill>
                  <a:schemeClr val="bg1"/>
                </a:solidFill>
                <a:effectLst/>
                <a:latin typeface="Söhne"/>
              </a:rPr>
              <a:t>Focusing on Brand Building</a:t>
            </a:r>
            <a:endParaRPr lang="en-I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B8E658-A2D3-BB79-37DB-ACC584EA7BC9}"/>
              </a:ext>
            </a:extLst>
          </p:cNvPr>
          <p:cNvSpPr/>
          <p:nvPr/>
        </p:nvSpPr>
        <p:spPr>
          <a:xfrm>
            <a:off x="4358125" y="261357"/>
            <a:ext cx="2822610" cy="403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Marketing Campaigns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9EAD3E-3FD3-3D5D-1B1A-305655D5EFA7}"/>
              </a:ext>
            </a:extLst>
          </p:cNvPr>
          <p:cNvSpPr/>
          <p:nvPr/>
        </p:nvSpPr>
        <p:spPr>
          <a:xfrm>
            <a:off x="355292" y="1561719"/>
            <a:ext cx="4925834" cy="1445113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1) Mainly we should focus on Building  the Brand reputation , as only </a:t>
            </a:r>
            <a:r>
              <a:rPr lang="en-IN" b="1" dirty="0">
                <a:solidFill>
                  <a:schemeClr val="tx1"/>
                </a:solidFill>
              </a:rPr>
              <a:t>44%</a:t>
            </a:r>
            <a:r>
              <a:rPr lang="en-IN" dirty="0">
                <a:solidFill>
                  <a:schemeClr val="tx1"/>
                </a:solidFill>
              </a:rPr>
              <a:t> of people heard about </a:t>
            </a:r>
            <a:r>
              <a:rPr lang="en-IN" dirty="0" err="1">
                <a:solidFill>
                  <a:schemeClr val="tx1"/>
                </a:solidFill>
              </a:rPr>
              <a:t>codeX</a:t>
            </a:r>
            <a:r>
              <a:rPr lang="en-IN" dirty="0">
                <a:solidFill>
                  <a:schemeClr val="tx1"/>
                </a:solidFill>
              </a:rPr>
              <a:t> brand &amp; only 20% of them have tried it.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068947-7B6F-5655-6BC9-399364236475}"/>
              </a:ext>
            </a:extLst>
          </p:cNvPr>
          <p:cNvSpPr/>
          <p:nvPr/>
        </p:nvSpPr>
        <p:spPr>
          <a:xfrm>
            <a:off x="355289" y="4883452"/>
            <a:ext cx="4925834" cy="15862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3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) Instead of giving discounts and offers , we should run a campaign called </a:t>
            </a:r>
            <a:r>
              <a:rPr lang="en-US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codeX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fitness challenge 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competitions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in colleges , university campus , sports academy’s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etc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(for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eg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,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 m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ost pushups in 1 min , ).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1118EB0-3575-D978-6FCD-ECD83C5D4FEA}"/>
              </a:ext>
            </a:extLst>
          </p:cNvPr>
          <p:cNvSpPr/>
          <p:nvPr/>
        </p:nvSpPr>
        <p:spPr>
          <a:xfrm>
            <a:off x="355287" y="3151994"/>
            <a:ext cx="4925839" cy="15862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2) Utilize online ads, social media campaigns, 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influencer collaborations</a:t>
            </a:r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, and targeted digital marketing strategies to increase brand awareness, and create a strong online presence.</a:t>
            </a:r>
            <a:endParaRPr lang="en-IN" sz="18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3FEFB-F45C-139E-90D6-08687A3D08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5" t="8616" r="4824" b="10762"/>
          <a:stretch/>
        </p:blipFill>
        <p:spPr>
          <a:xfrm>
            <a:off x="5649633" y="926264"/>
            <a:ext cx="2399520" cy="2843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88C50-DB8F-371F-EC2C-C436CD1C77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2" t="5662" r="18424" b="15646"/>
          <a:stretch/>
        </p:blipFill>
        <p:spPr>
          <a:xfrm>
            <a:off x="8417660" y="926263"/>
            <a:ext cx="2399520" cy="2843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132A94-7E9C-02C3-6A67-139878A4BB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33" y="4450800"/>
            <a:ext cx="3093151" cy="1739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144AB4-43FB-AD4C-CA96-A2E0720F5C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5" r="31661"/>
          <a:stretch/>
        </p:blipFill>
        <p:spPr>
          <a:xfrm>
            <a:off x="8999324" y="4013846"/>
            <a:ext cx="1707515" cy="21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0E7D2B-54DC-554B-AE02-5A5D31E92244}"/>
              </a:ext>
            </a:extLst>
          </p:cNvPr>
          <p:cNvSpPr/>
          <p:nvPr/>
        </p:nvSpPr>
        <p:spPr>
          <a:xfrm>
            <a:off x="593201" y="424980"/>
            <a:ext cx="4099248" cy="47985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0" i="0" dirty="0">
                <a:solidFill>
                  <a:schemeClr val="bg1"/>
                </a:solidFill>
                <a:effectLst/>
                <a:latin typeface="Söhne"/>
              </a:rPr>
              <a:t>Build Emotional Connections</a:t>
            </a:r>
            <a:endParaRPr lang="en-IN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5E905-1EBE-F7E2-8B7B-052DEB75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39" y="1411301"/>
            <a:ext cx="5592843" cy="13512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AA7753-9E46-1078-AD6F-1A2DA9367169}"/>
              </a:ext>
            </a:extLst>
          </p:cNvPr>
          <p:cNvSpPr/>
          <p:nvPr/>
        </p:nvSpPr>
        <p:spPr>
          <a:xfrm>
            <a:off x="5784337" y="371148"/>
            <a:ext cx="4747930" cy="403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coca cola become the market leader 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ECDCF4-F68E-8300-CA3D-BCBA35A6F21A}"/>
              </a:ext>
            </a:extLst>
          </p:cNvPr>
          <p:cNvSpPr/>
          <p:nvPr/>
        </p:nvSpPr>
        <p:spPr>
          <a:xfrm>
            <a:off x="5657274" y="3230828"/>
            <a:ext cx="3842865" cy="372150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Coke ki Khushi , Cricket ki Khushi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8B4B82B-EE4A-A924-9EC2-9AE9AC7906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081015-D8DE-E1CA-DCB1-30C548B4D2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83918" y="207943"/>
            <a:ext cx="911256" cy="913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37A8B5-6335-CC5B-92A6-5629FD5DC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274" y="4062605"/>
            <a:ext cx="6109414" cy="135120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1BF386E-CC15-C198-7FEB-FE74279BCB1A}"/>
              </a:ext>
            </a:extLst>
          </p:cNvPr>
          <p:cNvSpPr/>
          <p:nvPr/>
        </p:nvSpPr>
        <p:spPr>
          <a:xfrm>
            <a:off x="191776" y="1735749"/>
            <a:ext cx="2170961" cy="68113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Tangible Value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2F9337-2052-10F1-8357-21C5CFDEA4BA}"/>
              </a:ext>
            </a:extLst>
          </p:cNvPr>
          <p:cNvSpPr/>
          <p:nvPr/>
        </p:nvSpPr>
        <p:spPr>
          <a:xfrm>
            <a:off x="2755930" y="1735748"/>
            <a:ext cx="2170961" cy="6811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Perceived  Value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090E190-0079-B7F7-9827-2BD8090E934B}"/>
              </a:ext>
            </a:extLst>
          </p:cNvPr>
          <p:cNvSpPr/>
          <p:nvPr/>
        </p:nvSpPr>
        <p:spPr>
          <a:xfrm>
            <a:off x="265486" y="2835358"/>
            <a:ext cx="2170961" cy="11982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Real value of product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BEED9C-62E4-F669-F1FD-2EBEBE1BC888}"/>
              </a:ext>
            </a:extLst>
          </p:cNvPr>
          <p:cNvSpPr/>
          <p:nvPr/>
        </p:nvSpPr>
        <p:spPr>
          <a:xfrm>
            <a:off x="2755931" y="2835358"/>
            <a:ext cx="2170961" cy="11872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How it is able to enhance perception of product in minds of people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F0E932F-D9BD-889C-E31F-E82FD6F48C0F}"/>
              </a:ext>
            </a:extLst>
          </p:cNvPr>
          <p:cNvSpPr/>
          <p:nvPr/>
        </p:nvSpPr>
        <p:spPr>
          <a:xfrm rot="16200000">
            <a:off x="2261729" y="3355635"/>
            <a:ext cx="482891" cy="2170961"/>
          </a:xfrm>
          <a:prstGeom prst="leftBrace">
            <a:avLst>
              <a:gd name="adj1" fmla="val 8333"/>
              <a:gd name="adj2" fmla="val 478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3E83E3-7A2A-2E6C-FA43-288F426A807A}"/>
              </a:ext>
            </a:extLst>
          </p:cNvPr>
          <p:cNvSpPr/>
          <p:nvPr/>
        </p:nvSpPr>
        <p:spPr>
          <a:xfrm>
            <a:off x="1664475" y="4738210"/>
            <a:ext cx="1543944" cy="372150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Great Product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E1894B-66F2-B2FB-BB7F-2E59618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9" t="8708" r="36669" b="11837"/>
          <a:stretch/>
        </p:blipFill>
        <p:spPr>
          <a:xfrm>
            <a:off x="5592843" y="858434"/>
            <a:ext cx="804896" cy="23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637A1E1-A32E-81C6-C76C-8D8027D5E2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80" y="1"/>
            <a:ext cx="12028391" cy="613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472B5F-60D1-417B-5166-ECA703642644}"/>
              </a:ext>
            </a:extLst>
          </p:cNvPr>
          <p:cNvSpPr txBox="1"/>
          <p:nvPr/>
        </p:nvSpPr>
        <p:spPr>
          <a:xfrm>
            <a:off x="10291665" y="6611778"/>
            <a:ext cx="2211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Video credits : </a:t>
            </a:r>
            <a:r>
              <a:rPr lang="en-IN" sz="1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Coca-Cola </a:t>
            </a:r>
            <a:r>
              <a:rPr lang="en-IN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55308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F08CE19E-25AC-B0C7-B16B-2FB5CAAE71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BF315-EA84-75F0-3C61-00D2E843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83918" y="207943"/>
            <a:ext cx="911256" cy="913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5CF736-E8D4-C464-F75C-2E62B5CCFC9E}"/>
              </a:ext>
            </a:extLst>
          </p:cNvPr>
          <p:cNvSpPr/>
          <p:nvPr/>
        </p:nvSpPr>
        <p:spPr>
          <a:xfrm>
            <a:off x="355290" y="624176"/>
            <a:ext cx="2434865" cy="403550"/>
          </a:xfrm>
          <a:prstGeom prst="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 understood is ?</a:t>
            </a:r>
            <a:r>
              <a:rPr lang="en-IN" dirty="0"/>
              <a:t> </a:t>
            </a:r>
            <a:endParaRPr lang="en-I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E70CBCA-9DAC-1FBF-27B0-B650D8FDB065}"/>
              </a:ext>
            </a:extLst>
          </p:cNvPr>
          <p:cNvSpPr/>
          <p:nvPr/>
        </p:nvSpPr>
        <p:spPr>
          <a:xfrm>
            <a:off x="356035" y="1343607"/>
            <a:ext cx="3497507" cy="876233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</a:rPr>
              <a:t>1) Brands sells an emotion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4CD066-9276-3470-4EA3-4E15F824A965}"/>
              </a:ext>
            </a:extLst>
          </p:cNvPr>
          <p:cNvSpPr/>
          <p:nvPr/>
        </p:nvSpPr>
        <p:spPr>
          <a:xfrm>
            <a:off x="4739482" y="1343607"/>
            <a:ext cx="4899040" cy="876233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2) It’s okay if we not talk too much about specification, telling a great story is important.</a:t>
            </a:r>
            <a:endParaRPr lang="en-IN" sz="1800" b="1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777694-8436-3D3A-A57F-C94993D32646}"/>
              </a:ext>
            </a:extLst>
          </p:cNvPr>
          <p:cNvSpPr/>
          <p:nvPr/>
        </p:nvSpPr>
        <p:spPr>
          <a:xfrm>
            <a:off x="355289" y="2538115"/>
            <a:ext cx="3274319" cy="403550"/>
          </a:xfrm>
          <a:prstGeom prst="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Brand Ambassador for </a:t>
            </a:r>
            <a:r>
              <a:rPr lang="en-IN" b="1" dirty="0" err="1"/>
              <a:t>codeX</a:t>
            </a:r>
            <a:endParaRPr lang="en-IN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4AE692-C349-9489-D5D8-7BA32254E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31" y="3234477"/>
            <a:ext cx="2310581" cy="3184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CEF3F4-89D0-ADD8-FDB8-A5ADB7C0E5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2" y="3234478"/>
            <a:ext cx="1910555" cy="31849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6B35E7-7EBF-6292-E2D0-ACB5687A1D2D}"/>
              </a:ext>
            </a:extLst>
          </p:cNvPr>
          <p:cNvSpPr/>
          <p:nvPr/>
        </p:nvSpPr>
        <p:spPr>
          <a:xfrm>
            <a:off x="6637899" y="3234476"/>
            <a:ext cx="4112035" cy="3184983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arenR"/>
            </a:pPr>
            <a:r>
              <a:rPr lang="en-IN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Fitness Icons</a:t>
            </a:r>
          </a:p>
          <a:p>
            <a:pPr marL="342900" indent="-342900">
              <a:buAutoNum type="arabicParenR"/>
            </a:pPr>
            <a:r>
              <a:rPr lang="en-IN" sz="1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Gym </a:t>
            </a: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Enthusiasts</a:t>
            </a:r>
          </a:p>
          <a:p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Both are widely recognized as fitness icons and role models in the sports industry. As brand ambassadors, they can inspire consumers to adopt a healthy and active lifestyle, positioning </a:t>
            </a:r>
            <a:r>
              <a:rPr lang="en-US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CodeX</a:t>
            </a: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 energy drinks as a choice that aligns with their fitness goals.</a:t>
            </a:r>
            <a:endParaRPr lang="en-IN" sz="180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345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E0B40D-1123-5FA2-A4C7-63A5AA9B4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30" y="359744"/>
            <a:ext cx="2854547" cy="36171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5E0BFE-5245-F51B-EA03-145666D380D4}"/>
              </a:ext>
            </a:extLst>
          </p:cNvPr>
          <p:cNvSpPr/>
          <p:nvPr/>
        </p:nvSpPr>
        <p:spPr>
          <a:xfrm>
            <a:off x="728084" y="359743"/>
            <a:ext cx="2988260" cy="517335"/>
          </a:xfrm>
          <a:prstGeom prst="rect">
            <a:avLst/>
          </a:prstGeom>
          <a:solidFill>
            <a:srgbClr val="D4E4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05F300-BC7C-B8B3-8F81-85D36C2F1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37" y="877078"/>
            <a:ext cx="2662009" cy="257544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87CA99-6C39-88F9-7786-22F88DFFC9BB}"/>
              </a:ext>
            </a:extLst>
          </p:cNvPr>
          <p:cNvSpPr/>
          <p:nvPr/>
        </p:nvSpPr>
        <p:spPr>
          <a:xfrm>
            <a:off x="4880531" y="4180114"/>
            <a:ext cx="2854546" cy="783772"/>
          </a:xfrm>
          <a:prstGeom prst="roundRect">
            <a:avLst/>
          </a:prstGeom>
          <a:solidFill>
            <a:srgbClr val="4648A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</a:rPr>
              <a:t>Mr. </a:t>
            </a:r>
            <a:r>
              <a:rPr lang="en-IN" b="1" i="0" dirty="0" err="1">
                <a:effectLst/>
              </a:rPr>
              <a:t>Hemanand</a:t>
            </a:r>
            <a:r>
              <a:rPr lang="en-IN" b="1" i="0" dirty="0">
                <a:effectLst/>
              </a:rPr>
              <a:t> Vadivel</a:t>
            </a:r>
          </a:p>
          <a:p>
            <a:pPr algn="ctr"/>
            <a:r>
              <a:rPr lang="en-IN" b="0" i="0" dirty="0">
                <a:effectLst/>
              </a:rPr>
              <a:t>Co-Founder 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1D2740C-4B4E-F220-3C5F-3E3E8DC3A876}"/>
              </a:ext>
            </a:extLst>
          </p:cNvPr>
          <p:cNvSpPr/>
          <p:nvPr/>
        </p:nvSpPr>
        <p:spPr>
          <a:xfrm>
            <a:off x="728084" y="4276530"/>
            <a:ext cx="2988260" cy="783772"/>
          </a:xfrm>
          <a:prstGeom prst="roundRect">
            <a:avLst/>
          </a:prstGeom>
          <a:solidFill>
            <a:srgbClr val="4648AB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effectLst/>
                <a:latin typeface="-apple-system"/>
              </a:rPr>
              <a:t>Mr. Dhaval Patel</a:t>
            </a:r>
          </a:p>
          <a:p>
            <a:pPr algn="ctr"/>
            <a:r>
              <a:rPr lang="en-IN" b="0" i="0" dirty="0">
                <a:effectLst/>
              </a:rPr>
              <a:t>Founder 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036834-2094-01C4-1B1A-236E4D6B42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9395" r="1960" b="37637"/>
          <a:stretch/>
        </p:blipFill>
        <p:spPr>
          <a:xfrm>
            <a:off x="2102499" y="5450824"/>
            <a:ext cx="3993501" cy="10474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E75BFE-EB1A-FADB-BA7B-1869FFCDB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83" y="359744"/>
            <a:ext cx="2988261" cy="36171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09906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708AF1-5741-8EC8-C360-8896DF2BA96B}"/>
              </a:ext>
            </a:extLst>
          </p:cNvPr>
          <p:cNvSpPr/>
          <p:nvPr/>
        </p:nvSpPr>
        <p:spPr>
          <a:xfrm>
            <a:off x="109979" y="103694"/>
            <a:ext cx="11972041" cy="66458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D5A64A-F744-53CA-DFA8-3A8E868F2D3F}"/>
              </a:ext>
            </a:extLst>
          </p:cNvPr>
          <p:cNvSpPr/>
          <p:nvPr/>
        </p:nvSpPr>
        <p:spPr>
          <a:xfrm>
            <a:off x="716435" y="1631457"/>
            <a:ext cx="2654825" cy="41165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763854A-3D7C-F24A-8445-9B0C1E4F7DA1}"/>
              </a:ext>
            </a:extLst>
          </p:cNvPr>
          <p:cNvSpPr/>
          <p:nvPr/>
        </p:nvSpPr>
        <p:spPr>
          <a:xfrm>
            <a:off x="4599747" y="1631458"/>
            <a:ext cx="2654825" cy="4116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</a:t>
            </a:r>
          </a:p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Insights</a:t>
            </a: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C3BF20-000C-1063-D586-5C8604F1EEFD}"/>
              </a:ext>
            </a:extLst>
          </p:cNvPr>
          <p:cNvSpPr/>
          <p:nvPr/>
        </p:nvSpPr>
        <p:spPr>
          <a:xfrm>
            <a:off x="8483060" y="1631457"/>
            <a:ext cx="2578426" cy="411656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</a:t>
            </a:r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-dations</a:t>
            </a: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E36BB3-C97D-008A-214E-97F5F8A1F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474" y="3682340"/>
            <a:ext cx="1757148" cy="18772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DA5034-FD11-47C0-2242-A351D51D3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1" y="3591612"/>
            <a:ext cx="1984852" cy="2156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A22811-2848-39A2-6EC6-9ADFBABF2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317" y="3844884"/>
            <a:ext cx="1552114" cy="155211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F37A92-CADE-8BC1-0E22-4F39C4D17D9D}"/>
              </a:ext>
            </a:extLst>
          </p:cNvPr>
          <p:cNvSpPr/>
          <p:nvPr/>
        </p:nvSpPr>
        <p:spPr>
          <a:xfrm>
            <a:off x="5107026" y="332810"/>
            <a:ext cx="2349575" cy="600443"/>
          </a:xfrm>
          <a:prstGeom prst="roundRect">
            <a:avLst/>
          </a:prstGeom>
          <a:solidFill>
            <a:srgbClr val="BDBDB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1D0C6B5-29D1-8E15-07A2-DBB13E5559F2}"/>
              </a:ext>
            </a:extLst>
          </p:cNvPr>
          <p:cNvSpPr/>
          <p:nvPr/>
        </p:nvSpPr>
        <p:spPr>
          <a:xfrm>
            <a:off x="3496892" y="3474398"/>
            <a:ext cx="914400" cy="41588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FDDDCA63-9E42-B727-DBF0-89008C031124}"/>
              </a:ext>
            </a:extLst>
          </p:cNvPr>
          <p:cNvSpPr/>
          <p:nvPr/>
        </p:nvSpPr>
        <p:spPr>
          <a:xfrm>
            <a:off x="7418661" y="3481795"/>
            <a:ext cx="914400" cy="41588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1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C43F5A26-34C1-111F-EB48-23CB598A5B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DCC25E-AF5A-992E-0C8D-63A9BE8D7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65" t="12784" r="21592" b="11203"/>
          <a:stretch/>
        </p:blipFill>
        <p:spPr>
          <a:xfrm>
            <a:off x="4813954" y="1545996"/>
            <a:ext cx="2394409" cy="521302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E71FDC-C40F-FFD1-A63B-EB109D3DD5B8}"/>
              </a:ext>
            </a:extLst>
          </p:cNvPr>
          <p:cNvSpPr/>
          <p:nvPr/>
        </p:nvSpPr>
        <p:spPr>
          <a:xfrm>
            <a:off x="829559" y="1508289"/>
            <a:ext cx="3110845" cy="1201322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Codex is a German beverage company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manrope"/>
              </a:rPr>
              <a:t>that is aiming to make its mark in the Indian market.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EC3A29-F504-1F1D-4B46-A36310997B88}"/>
              </a:ext>
            </a:extLst>
          </p:cNvPr>
          <p:cNvSpPr/>
          <p:nvPr/>
        </p:nvSpPr>
        <p:spPr>
          <a:xfrm>
            <a:off x="829559" y="3212183"/>
            <a:ext cx="3110845" cy="1201322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</a:rPr>
              <a:t>A few months ago, they launched their energy drink in 10 cities in India.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840A8A-4401-2903-758E-E48CFDA8D4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CCDC6C-6F27-B05C-F4EA-F236D8D01D7F}"/>
              </a:ext>
            </a:extLst>
          </p:cNvPr>
          <p:cNvSpPr/>
          <p:nvPr/>
        </p:nvSpPr>
        <p:spPr>
          <a:xfrm>
            <a:off x="752993" y="279527"/>
            <a:ext cx="3263976" cy="600443"/>
          </a:xfrm>
          <a:prstGeom prst="roundRect">
            <a:avLst/>
          </a:prstGeom>
          <a:solidFill>
            <a:srgbClr val="BDBDB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</a:t>
            </a:r>
            <a:r>
              <a:rPr lang="en-US" sz="32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CodeX</a:t>
            </a:r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?</a:t>
            </a:r>
            <a:endParaRPr lang="en-IN" sz="3200" b="1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DA20BE-09A0-5C83-9456-6CCF8001EFE2}"/>
              </a:ext>
            </a:extLst>
          </p:cNvPr>
          <p:cNvSpPr/>
          <p:nvPr/>
        </p:nvSpPr>
        <p:spPr>
          <a:xfrm>
            <a:off x="829559" y="4916076"/>
            <a:ext cx="3110845" cy="1362175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They conducted a survey in those 10 cities and received results from 10k respondents.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66162E-033B-532B-060F-2CD452083371}"/>
              </a:ext>
            </a:extLst>
          </p:cNvPr>
          <p:cNvSpPr/>
          <p:nvPr/>
        </p:nvSpPr>
        <p:spPr>
          <a:xfrm>
            <a:off x="8175033" y="370905"/>
            <a:ext cx="2181576" cy="600443"/>
          </a:xfrm>
          <a:prstGeom prst="roundRect">
            <a:avLst/>
          </a:prstGeom>
          <a:solidFill>
            <a:srgbClr val="BDBDB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Goal?</a:t>
            </a:r>
            <a:endParaRPr lang="en-IN" sz="3200" b="1" i="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5888EC-3BB1-EA84-261B-A0B53CAA5B85}"/>
              </a:ext>
            </a:extLst>
          </p:cNvPr>
          <p:cNvSpPr/>
          <p:nvPr/>
        </p:nvSpPr>
        <p:spPr>
          <a:xfrm>
            <a:off x="7710398" y="1745529"/>
            <a:ext cx="3110845" cy="1761241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As a marketing data analyst,</a:t>
            </a:r>
            <a:br>
              <a:rPr lang="en-IN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manrope"/>
              </a:rPr>
              <a:t>my goal is to provide valuable insights to our Marketing Team that will help drive strategic actions.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03F572-AD74-0E5D-CAF4-91068A24C7E6}"/>
              </a:ext>
            </a:extLst>
          </p:cNvPr>
          <p:cNvSpPr/>
          <p:nvPr/>
        </p:nvSpPr>
        <p:spPr>
          <a:xfrm>
            <a:off x="7776750" y="3955815"/>
            <a:ext cx="3110845" cy="129648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Also to answer the questions given by </a:t>
            </a:r>
            <a:r>
              <a:rPr lang="en-IN" b="1" dirty="0" err="1"/>
              <a:t>codebasics</a:t>
            </a:r>
            <a:r>
              <a:rPr lang="en-IN" b="1" dirty="0"/>
              <a:t> team 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manrope"/>
              </a:rPr>
              <a:t>by analyzing the data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CC0E7388-F581-D3B5-A596-2656E70AD3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629D2-0468-8389-33FA-272262440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031B23-45DC-4923-C5BF-322AE16D7F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18" t="10505" r="9829" b="6139"/>
          <a:stretch/>
        </p:blipFill>
        <p:spPr>
          <a:xfrm>
            <a:off x="320511" y="1342254"/>
            <a:ext cx="5606590" cy="399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861BE-42FC-2139-4E00-875AD6B879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8" r="7712"/>
          <a:stretch/>
        </p:blipFill>
        <p:spPr>
          <a:xfrm>
            <a:off x="6175583" y="1342254"/>
            <a:ext cx="5523081" cy="421159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2C0CD6-B18D-4687-1F0C-7F40DBE47FA2}"/>
              </a:ext>
            </a:extLst>
          </p:cNvPr>
          <p:cNvCxnSpPr/>
          <p:nvPr/>
        </p:nvCxnSpPr>
        <p:spPr>
          <a:xfrm>
            <a:off x="6001732" y="65987"/>
            <a:ext cx="0" cy="6726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7D461B-9CF7-FFBB-B3E5-12757A6A9742}"/>
              </a:ext>
            </a:extLst>
          </p:cNvPr>
          <p:cNvSpPr/>
          <p:nvPr/>
        </p:nvSpPr>
        <p:spPr>
          <a:xfrm>
            <a:off x="904973" y="214163"/>
            <a:ext cx="4364610" cy="47399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Who prefers energy drink more?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6ED804-4604-8021-495A-DFB49B173124}"/>
              </a:ext>
            </a:extLst>
          </p:cNvPr>
          <p:cNvSpPr/>
          <p:nvPr/>
        </p:nvSpPr>
        <p:spPr>
          <a:xfrm>
            <a:off x="755323" y="5726115"/>
            <a:ext cx="4663910" cy="6315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indicates that </a:t>
            </a:r>
            <a:r>
              <a:rPr lang="en-US" b="1" dirty="0">
                <a:solidFill>
                  <a:schemeClr val="tx1"/>
                </a:solidFill>
              </a:rPr>
              <a:t>Male</a:t>
            </a:r>
            <a:r>
              <a:rPr lang="en-US" dirty="0">
                <a:solidFill>
                  <a:schemeClr val="tx1"/>
                </a:solidFill>
              </a:rPr>
              <a:t> has a greater inclination towards energy drinks.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48358B3-8894-C39F-E902-2707746BA374}"/>
              </a:ext>
            </a:extLst>
          </p:cNvPr>
          <p:cNvSpPr/>
          <p:nvPr/>
        </p:nvSpPr>
        <p:spPr>
          <a:xfrm>
            <a:off x="6229155" y="214163"/>
            <a:ext cx="4652520" cy="47399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Which age group prefers energy drinks more?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A6D60C-0079-E162-5366-86F83A85A6AB}"/>
              </a:ext>
            </a:extLst>
          </p:cNvPr>
          <p:cNvSpPr/>
          <p:nvPr/>
        </p:nvSpPr>
        <p:spPr>
          <a:xfrm>
            <a:off x="6229155" y="5726115"/>
            <a:ext cx="4663910" cy="6315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suggests that </a:t>
            </a:r>
            <a:r>
              <a:rPr lang="en-US" b="1" dirty="0">
                <a:solidFill>
                  <a:schemeClr val="tx1"/>
                </a:solidFill>
              </a:rPr>
              <a:t>19-30 age group </a:t>
            </a:r>
            <a:r>
              <a:rPr lang="en-US" dirty="0">
                <a:solidFill>
                  <a:schemeClr val="tx1"/>
                </a:solidFill>
              </a:rPr>
              <a:t>has a stronger affinity towards energy drinks.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0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B88D5-C005-4D0C-A445-8002599D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94F94A78-F411-70B4-B694-538D8A7974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CE524E3-8B3F-ECB8-57A9-60A54F944BF3}"/>
              </a:ext>
            </a:extLst>
          </p:cNvPr>
          <p:cNvSpPr/>
          <p:nvPr/>
        </p:nvSpPr>
        <p:spPr>
          <a:xfrm>
            <a:off x="2843752" y="299005"/>
            <a:ext cx="6504495" cy="47399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Which type of marketing reaches the most Youth (15-30)</a:t>
            </a:r>
            <a:endParaRPr lang="en-IN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27FAD-2395-34E4-5A91-CEE3F23C8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"/>
          <a:stretch/>
        </p:blipFill>
        <p:spPr>
          <a:xfrm>
            <a:off x="179109" y="1527142"/>
            <a:ext cx="6429081" cy="49974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25122B-A7F5-22D2-5149-D94F9C62BFBC}"/>
              </a:ext>
            </a:extLst>
          </p:cNvPr>
          <p:cNvSpPr/>
          <p:nvPr/>
        </p:nvSpPr>
        <p:spPr>
          <a:xfrm>
            <a:off x="7016292" y="5122506"/>
            <a:ext cx="4572328" cy="1054359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find that </a:t>
            </a:r>
            <a:r>
              <a:rPr lang="en-US" b="1" dirty="0">
                <a:solidFill>
                  <a:schemeClr val="tx1"/>
                </a:solidFill>
              </a:rPr>
              <a:t>online ads</a:t>
            </a:r>
            <a:r>
              <a:rPr lang="en-US" dirty="0">
                <a:solidFill>
                  <a:schemeClr val="tx1"/>
                </a:solidFill>
              </a:rPr>
              <a:t> has the highest reach among the youth, making it an effective strategy to engage with this target audience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309F8-4448-4877-F8B0-F6E441F44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8" t="1497"/>
          <a:stretch/>
        </p:blipFill>
        <p:spPr>
          <a:xfrm>
            <a:off x="7016292" y="1527142"/>
            <a:ext cx="4663910" cy="34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4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E16A2-99AE-D7AE-F54D-D768F683D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BC4DDA87-97E6-A069-1330-6F4778F7D9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6CF1E9-794F-5EA8-8882-B2811863E598}"/>
              </a:ext>
            </a:extLst>
          </p:cNvPr>
          <p:cNvSpPr/>
          <p:nvPr/>
        </p:nvSpPr>
        <p:spPr>
          <a:xfrm>
            <a:off x="491765" y="289577"/>
            <a:ext cx="5018203" cy="70966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are the preferred ingredients of energy drinks among respondents?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484DF1-4F75-A88F-0474-2A2504C22A61}"/>
              </a:ext>
            </a:extLst>
          </p:cNvPr>
          <p:cNvCxnSpPr/>
          <p:nvPr/>
        </p:nvCxnSpPr>
        <p:spPr>
          <a:xfrm>
            <a:off x="6001732" y="65987"/>
            <a:ext cx="0" cy="6726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6EB684A-FCD7-54EA-4326-A5416C1E6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89"/>
          <a:stretch/>
        </p:blipFill>
        <p:spPr>
          <a:xfrm>
            <a:off x="345233" y="1342877"/>
            <a:ext cx="5410617" cy="417224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5E6A0F-DA7C-C8B6-3A19-8BC2EA831828}"/>
              </a:ext>
            </a:extLst>
          </p:cNvPr>
          <p:cNvSpPr/>
          <p:nvPr/>
        </p:nvSpPr>
        <p:spPr>
          <a:xfrm>
            <a:off x="846058" y="5909306"/>
            <a:ext cx="4663910" cy="6315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observe that </a:t>
            </a:r>
            <a:r>
              <a:rPr lang="en-US" b="1" dirty="0">
                <a:solidFill>
                  <a:schemeClr val="tx1"/>
                </a:solidFill>
              </a:rPr>
              <a:t>Caffeine</a:t>
            </a:r>
            <a:r>
              <a:rPr lang="en-US" dirty="0">
                <a:solidFill>
                  <a:schemeClr val="tx1"/>
                </a:solidFill>
              </a:rPr>
              <a:t> are highly preferred by respondents.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B20197-4110-8889-9629-3DDD124E0674}"/>
              </a:ext>
            </a:extLst>
          </p:cNvPr>
          <p:cNvSpPr/>
          <p:nvPr/>
        </p:nvSpPr>
        <p:spPr>
          <a:xfrm>
            <a:off x="6190269" y="289576"/>
            <a:ext cx="4707118" cy="70966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packaging preferences do respondents have for energy drinks?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9A9087-27C5-4E8E-674E-6D1D68264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7" t="13248" b="6584"/>
          <a:stretch/>
        </p:blipFill>
        <p:spPr>
          <a:xfrm>
            <a:off x="6096001" y="1968759"/>
            <a:ext cx="5857184" cy="323134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4F21F9-D96E-9B40-D540-5D0749671FC3}"/>
              </a:ext>
            </a:extLst>
          </p:cNvPr>
          <p:cNvSpPr/>
          <p:nvPr/>
        </p:nvSpPr>
        <p:spPr>
          <a:xfrm>
            <a:off x="6519028" y="5909306"/>
            <a:ext cx="4663910" cy="631596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pie chart shows that around 40% of respondents prefer </a:t>
            </a:r>
            <a:r>
              <a:rPr lang="en-US" b="1" dirty="0">
                <a:solidFill>
                  <a:schemeClr val="tx1"/>
                </a:solidFill>
              </a:rPr>
              <a:t>compact &amp; portable cans.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3F615341-5689-A18E-0119-2995BAB01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8" b="96075" l="9371" r="99823">
                        <a14:foregroundMark x1="26273" y1="64498" x2="27900" y2="69767"/>
                        <a14:foregroundMark x1="75424" y1="71676" x2="76733" y2="69696"/>
                        <a14:foregroundMark x1="73656" y1="82355" x2="72348" y2="87801"/>
                        <a14:foregroundMark x1="69095" y1="86033" x2="71924" y2="81683"/>
                        <a14:foregroundMark x1="71040" y1="93246" x2="94625" y2="93105"/>
                        <a14:foregroundMark x1="94625" y1="93105" x2="70368" y2="91054"/>
                        <a14:foregroundMark x1="70368" y1="91054" x2="92362" y2="89851"/>
                        <a14:foregroundMark x1="78477" y1="82763" x2="73798" y2="80375"/>
                        <a14:foregroundMark x1="92362" y1="89851" x2="86744" y2="86983"/>
                        <a14:foregroundMark x1="79904" y1="65525" x2="80225" y2="64745"/>
                        <a14:foregroundMark x1="76597" y1="73569" x2="78889" y2="67994"/>
                        <a14:foregroundMark x1="73798" y1="80375" x2="75521" y2="76185"/>
                        <a14:foregroundMark x1="81771" y1="60898" x2="83911" y2="59229"/>
                        <a14:foregroundMark x1="62765" y1="93883" x2="35644" y2="92857"/>
                        <a14:foregroundMark x1="35644" y1="92857" x2="57143" y2="90064"/>
                        <a14:foregroundMark x1="57143" y1="90064" x2="83769" y2="94024"/>
                        <a14:foregroundMark x1="83769" y1="94024" x2="5339" y2="95474"/>
                        <a14:foregroundMark x1="5339" y1="95474" x2="33522" y2="94378"/>
                        <a14:foregroundMark x1="21446" y1="78781" x2="20545" y2="77617"/>
                        <a14:foregroundMark x1="33522" y1="94378" x2="23188" y2="81030"/>
                        <a14:foregroundMark x1="17671" y1="84876" x2="14356" y2="93246"/>
                        <a14:foregroundMark x1="19668" y1="79830" x2="19363" y2="80600"/>
                        <a14:foregroundMark x1="20545" y1="77617" x2="20148" y2="78619"/>
                        <a14:foregroundMark x1="9371" y1="90629" x2="19378" y2="96075"/>
                        <a14:foregroundMark x1="59936" y1="8451" x2="74328" y2="2793"/>
                        <a14:foregroundMark x1="73515" y1="82992" x2="91018" y2="94448"/>
                        <a14:foregroundMark x1="97999" y1="93411" x2="99823" y2="93140"/>
                        <a14:foregroundMark x1="91018" y1="94448" x2="96359" y2="93655"/>
                        <a14:backgroundMark x1="79562" y1="64463" x2="83911" y2="60113"/>
                        <a14:backgroundMark x1="76273" y1="74293" x2="76273" y2="77122"/>
                        <a14:backgroundMark x1="79349" y1="67079" x2="80410" y2="65771"/>
                        <a14:backgroundMark x1="80198" y1="64463" x2="84123" y2="60750"/>
                        <a14:backgroundMark x1="65170" y1="8663" x2="73868" y2="3430"/>
                        <a14:backgroundMark x1="19554" y1="83487" x2="17433" y2="84618"/>
                        <a14:backgroundMark x1="17574" y1="82355" x2="21358" y2="80870"/>
                        <a14:backgroundMark x1="21181" y1="80233" x2="19696" y2="79880"/>
                        <a14:backgroundMark x1="19236" y1="80552" x2="17433" y2="85113"/>
                        <a14:backgroundMark x1="21499" y1="78748" x2="23161" y2="81047"/>
                        <a14:backgroundMark x1="18564" y1="78748" x2="21358" y2="79880"/>
                        <a14:backgroundMark x1="75636" y1="82496" x2="87058" y2="86598"/>
                        <a14:backgroundMark x1="94767" y1="95085" x2="94767" y2="94767"/>
                        <a14:backgroundMark x1="96216" y1="93953" x2="99328" y2="92150"/>
                        <a14:backgroundMark x1="76945" y1="73692" x2="75141" y2="78571"/>
                        <a14:backgroundMark x1="79562" y1="66337" x2="83628" y2="59936"/>
                        <a14:backgroundMark x1="83310" y1="60113" x2="81188" y2="60926"/>
                        <a14:backgroundMark x1="82496" y1="61103" x2="81011" y2="650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3778" y="999239"/>
            <a:ext cx="2359781" cy="23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D0B8EC-61C4-A5C0-F7FE-62BA79BE6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5C81C535-125B-568A-AF48-733BE80F4F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726AE8-25A7-0DDC-41B7-8DA39D39424E}"/>
              </a:ext>
            </a:extLst>
          </p:cNvPr>
          <p:cNvSpPr/>
          <p:nvPr/>
        </p:nvSpPr>
        <p:spPr>
          <a:xfrm>
            <a:off x="904973" y="214163"/>
            <a:ext cx="4364610" cy="47399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Who are the current market leaders?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0FA1D7-4D5B-4822-67ED-FBB090F77C98}"/>
              </a:ext>
            </a:extLst>
          </p:cNvPr>
          <p:cNvCxnSpPr/>
          <p:nvPr/>
        </p:nvCxnSpPr>
        <p:spPr>
          <a:xfrm>
            <a:off x="6001732" y="65987"/>
            <a:ext cx="0" cy="6726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5146CD-F9DF-660E-102D-23C50BDD8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3"/>
          <a:stretch/>
        </p:blipFill>
        <p:spPr>
          <a:xfrm>
            <a:off x="158623" y="1315615"/>
            <a:ext cx="5728992" cy="3668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6E0E59-B268-482E-BBF7-F93647553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71"/>
          <a:stretch/>
        </p:blipFill>
        <p:spPr>
          <a:xfrm>
            <a:off x="6190269" y="1595535"/>
            <a:ext cx="5512354" cy="338860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4607E9-C2D0-2FFC-DC3D-528AF4E14B52}"/>
              </a:ext>
            </a:extLst>
          </p:cNvPr>
          <p:cNvSpPr/>
          <p:nvPr/>
        </p:nvSpPr>
        <p:spPr>
          <a:xfrm>
            <a:off x="941277" y="214163"/>
            <a:ext cx="4364610" cy="473994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Who are the current market leaders?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FBF83F-1257-8A26-6A62-F13312AEFD0B}"/>
              </a:ext>
            </a:extLst>
          </p:cNvPr>
          <p:cNvSpPr/>
          <p:nvPr/>
        </p:nvSpPr>
        <p:spPr>
          <a:xfrm>
            <a:off x="6339527" y="214163"/>
            <a:ext cx="4364610" cy="823131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are the primary reasons consumers prefer those brands over ours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A0FAE3-9CCF-E1FB-949C-02CE02DE7F07}"/>
              </a:ext>
            </a:extLst>
          </p:cNvPr>
          <p:cNvSpPr/>
          <p:nvPr/>
        </p:nvSpPr>
        <p:spPr>
          <a:xfrm>
            <a:off x="920086" y="5495732"/>
            <a:ext cx="4406991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see that </a:t>
            </a:r>
            <a:r>
              <a:rPr lang="en-US" b="1" dirty="0">
                <a:solidFill>
                  <a:schemeClr val="tx1"/>
                </a:solidFill>
              </a:rPr>
              <a:t>Cola-</a:t>
            </a:r>
            <a:r>
              <a:rPr lang="en-US" b="1" dirty="0" err="1">
                <a:solidFill>
                  <a:schemeClr val="tx1"/>
                </a:solidFill>
              </a:rPr>
              <a:t>Coka</a:t>
            </a:r>
            <a:r>
              <a:rPr lang="en-US" dirty="0">
                <a:solidFill>
                  <a:schemeClr val="tx1"/>
                </a:solidFill>
              </a:rPr>
              <a:t> hold the highest market shares, establishing their dominance in the industry.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E971D-7A39-D6FA-DC15-BB596507962B}"/>
              </a:ext>
            </a:extLst>
          </p:cNvPr>
          <p:cNvSpPr/>
          <p:nvPr/>
        </p:nvSpPr>
        <p:spPr>
          <a:xfrm>
            <a:off x="6439897" y="5451588"/>
            <a:ext cx="4663910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pie chart highlights the primary reasons cited by respondents for preferring the competing brands.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3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8AD628-04F3-6161-3EF2-4A977184A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BDDFB34-EB91-62FC-934F-6314944533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BCBF7-529B-AB46-A315-31A34854DAD5}"/>
              </a:ext>
            </a:extLst>
          </p:cNvPr>
          <p:cNvCxnSpPr/>
          <p:nvPr/>
        </p:nvCxnSpPr>
        <p:spPr>
          <a:xfrm>
            <a:off x="6001732" y="65987"/>
            <a:ext cx="0" cy="6726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47BC2E-5CDC-EB5D-5669-A4E365ED2E6A}"/>
              </a:ext>
            </a:extLst>
          </p:cNvPr>
          <p:cNvSpPr/>
          <p:nvPr/>
        </p:nvSpPr>
        <p:spPr>
          <a:xfrm>
            <a:off x="941277" y="214163"/>
            <a:ext cx="4364610" cy="588270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Which marketing channel can be used to reach more customers?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1DFB7A-CAF5-0E21-3872-6BB52F559CA3}"/>
              </a:ext>
            </a:extLst>
          </p:cNvPr>
          <p:cNvSpPr/>
          <p:nvPr/>
        </p:nvSpPr>
        <p:spPr>
          <a:xfrm>
            <a:off x="6375831" y="214162"/>
            <a:ext cx="4364610" cy="913927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effective are different marketing strategies and channels in reaching our customers?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CDF42-4FB0-2368-65F4-21F5954BE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" t="26281" r="3515" b="15007"/>
          <a:stretch/>
        </p:blipFill>
        <p:spPr>
          <a:xfrm>
            <a:off x="335904" y="1791478"/>
            <a:ext cx="5383757" cy="3079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7B2024-2F4D-A6D6-B928-89C0067C8B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61" t="10209" r="3292" b="13701"/>
          <a:stretch/>
        </p:blipFill>
        <p:spPr>
          <a:xfrm>
            <a:off x="6190270" y="1231642"/>
            <a:ext cx="5665826" cy="412413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0D73998-3AB8-6EF6-3724-78D5BA3F170B}"/>
              </a:ext>
            </a:extLst>
          </p:cNvPr>
          <p:cNvSpPr/>
          <p:nvPr/>
        </p:nvSpPr>
        <p:spPr>
          <a:xfrm>
            <a:off x="717446" y="5542385"/>
            <a:ext cx="4406991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chart illustrates the effectiveness of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Online ads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terms of reaching target customers.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FBEAAA-6876-5640-908C-E6ACC7CA16D4}"/>
              </a:ext>
            </a:extLst>
          </p:cNvPr>
          <p:cNvSpPr/>
          <p:nvPr/>
        </p:nvSpPr>
        <p:spPr>
          <a:xfrm>
            <a:off x="6883252" y="5542385"/>
            <a:ext cx="4663910" cy="961195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 err="1">
                <a:solidFill>
                  <a:schemeClr val="tx1"/>
                </a:solidFill>
              </a:rPr>
              <a:t>CodeX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most effective strategies and channels for reaching our customers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is online ads which is  </a:t>
            </a:r>
            <a:r>
              <a:rPr lang="en-US" dirty="0">
                <a:solidFill>
                  <a:schemeClr val="tx1"/>
                </a:solidFill>
              </a:rPr>
              <a:t>around 41% .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AA4A7-7CA4-90E1-E706-21814BCBE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89289" l="10000" r="90000"/>
                    </a14:imgEffect>
                  </a14:imgLayer>
                </a14:imgProps>
              </a:ext>
            </a:extLst>
          </a:blip>
          <a:srcRect l="26266" t="26289" r="26861" b="26701"/>
          <a:stretch/>
        </p:blipFill>
        <p:spPr>
          <a:xfrm>
            <a:off x="11041931" y="214163"/>
            <a:ext cx="911256" cy="91392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6ED3CA68-EF18-2A76-BA96-93C2B352A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D5E53F-AE42-0296-62F1-DE620235E7A0}"/>
              </a:ext>
            </a:extLst>
          </p:cNvPr>
          <p:cNvSpPr/>
          <p:nvPr/>
        </p:nvSpPr>
        <p:spPr>
          <a:xfrm>
            <a:off x="2894044" y="198326"/>
            <a:ext cx="6211078" cy="475573"/>
          </a:xfrm>
          <a:prstGeom prst="roundRect">
            <a:avLst/>
          </a:prstGeom>
          <a:solidFill>
            <a:srgbClr val="E73A4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do people think about our </a:t>
            </a:r>
            <a:r>
              <a:rPr lang="en-US" b="1" dirty="0" err="1"/>
              <a:t>codeX</a:t>
            </a:r>
            <a:r>
              <a:rPr lang="en-US" b="1" dirty="0"/>
              <a:t> brand? (overall rating) </a:t>
            </a:r>
            <a:endParaRPr lang="en-IN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1D7D776-080D-466A-7AC4-D05E49EA4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40871"/>
              </p:ext>
            </p:extLst>
          </p:nvPr>
        </p:nvGraphicFramePr>
        <p:xfrm>
          <a:off x="1481836" y="436113"/>
          <a:ext cx="9035493" cy="228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A5A8E49-DA62-8B05-971F-90B0B0198D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4"/>
          <a:stretch/>
        </p:blipFill>
        <p:spPr>
          <a:xfrm>
            <a:off x="6689222" y="2489300"/>
            <a:ext cx="3263807" cy="29546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9A8280-6106-2CF9-0EF1-0AA63F92D5D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7" b="4192"/>
          <a:stretch/>
        </p:blipFill>
        <p:spPr>
          <a:xfrm>
            <a:off x="501517" y="2551376"/>
            <a:ext cx="4068147" cy="27432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D035A1-4700-363A-13F4-96F55F10DB9D}"/>
              </a:ext>
            </a:extLst>
          </p:cNvPr>
          <p:cNvSpPr/>
          <p:nvPr/>
        </p:nvSpPr>
        <p:spPr>
          <a:xfrm>
            <a:off x="533397" y="2318112"/>
            <a:ext cx="3959287" cy="320973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D8039-28E9-84C3-732D-19C6F45B8B94}"/>
              </a:ext>
            </a:extLst>
          </p:cNvPr>
          <p:cNvSpPr/>
          <p:nvPr/>
        </p:nvSpPr>
        <p:spPr>
          <a:xfrm>
            <a:off x="5999583" y="2405400"/>
            <a:ext cx="4488024" cy="312244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C0D91DE-FB35-9A90-A3AF-13033B556CBB}"/>
              </a:ext>
            </a:extLst>
          </p:cNvPr>
          <p:cNvSpPr/>
          <p:nvPr/>
        </p:nvSpPr>
        <p:spPr>
          <a:xfrm>
            <a:off x="2621899" y="5883004"/>
            <a:ext cx="6755369" cy="707122"/>
          </a:xfrm>
          <a:prstGeom prst="roundRect">
            <a:avLst/>
          </a:prstGeom>
          <a:solidFill>
            <a:srgbClr val="41CE3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dirty="0" err="1">
                <a:solidFill>
                  <a:schemeClr val="tx1"/>
                </a:solidFill>
              </a:rPr>
              <a:t>CodeX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most effective strategies and channels for reaching our customers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is online ads which is  </a:t>
            </a:r>
            <a:r>
              <a:rPr lang="en-US" dirty="0">
                <a:solidFill>
                  <a:schemeClr val="tx1"/>
                </a:solidFill>
              </a:rPr>
              <a:t>around 41% 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4E97D48-64F1-5A15-9346-7396A0AA78B8}"/>
              </a:ext>
            </a:extLst>
          </p:cNvPr>
          <p:cNvSpPr/>
          <p:nvPr/>
        </p:nvSpPr>
        <p:spPr>
          <a:xfrm>
            <a:off x="4748455" y="3715012"/>
            <a:ext cx="1129004" cy="40857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61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3" grpId="0" animBg="1"/>
      <p:bldP spid="16" grpId="0" animBg="1"/>
      <p:bldP spid="30" grpId="0" animBg="1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</TotalTime>
  <Words>865</Words>
  <Application>Microsoft Office PowerPoint</Application>
  <PresentationFormat>Widescreen</PresentationFormat>
  <Paragraphs>95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</vt:lpstr>
      <vt:lpstr>Calibri</vt:lpstr>
      <vt:lpstr>Calibri Light</vt:lpstr>
      <vt:lpstr>manrope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Udageri</dc:creator>
  <cp:lastModifiedBy>Rohit Udageri</cp:lastModifiedBy>
  <cp:revision>5</cp:revision>
  <dcterms:created xsi:type="dcterms:W3CDTF">2023-07-11T09:30:48Z</dcterms:created>
  <dcterms:modified xsi:type="dcterms:W3CDTF">2023-07-13T14:02:53Z</dcterms:modified>
</cp:coreProperties>
</file>